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T Sans"/>
      <p:regular r:id="rId27"/>
      <p:bold r:id="rId28"/>
      <p:italic r:id="rId29"/>
      <p:boldItalic r:id="rId30"/>
    </p:embeddedFont>
    <p:embeddedFont>
      <p:font typeface="Ex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33" Type="http://schemas.openxmlformats.org/officeDocument/2006/relationships/font" Target="fonts/Exo-italic.fntdata"/><Relationship Id="rId10" Type="http://schemas.openxmlformats.org/officeDocument/2006/relationships/slide" Target="slides/slide6.xml"/><Relationship Id="rId32" Type="http://schemas.openxmlformats.org/officeDocument/2006/relationships/font" Target="fonts/Ex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x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11514513a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" name="Google Shape;3035;g11514513a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1154acb38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1154acb38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1154acb388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1154acb388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1154acb388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1154acb38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1154acb388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1154acb388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1154acb388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1154acb388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154acb388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1154acb388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1154acb388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1154acb388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1154acb388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1154acb388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1154acb388f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1154acb388f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1514513a9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1514513a9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154acb388f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1154acb388f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1154acb388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1154acb388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1514513a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1514513a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11514513a9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11514513a9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11514513a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" name="Google Shape;2817;g11514513a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11514513a9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11514513a9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11514513a9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11514513a9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11514513a9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11514513a9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1514513a9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1514513a9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11514513a9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11514513a9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0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iscord.gg/Y38YnNuD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30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0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Pertemuan 1</a:t>
            </a:r>
            <a:endParaRPr/>
          </a:p>
        </p:txBody>
      </p:sp>
      <p:grpSp>
        <p:nvGrpSpPr>
          <p:cNvPr id="2655" name="Google Shape;2655;p30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56" name="Google Shape;265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2" name="Google Shape;2662;p30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3" name="Google Shape;2663;p3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30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0" name="Google Shape;2670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30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76" name="Google Shape;2676;p3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77" name="Google Shape;2677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7" name="Google Shape;2687;p3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88" name="Google Shape;2688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98" name="Google Shape;2698;p3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699" name="Google Shape;2699;p3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3" name="Google Shape;2713;p30"/>
          <p:cNvSpPr txBox="1"/>
          <p:nvPr>
            <p:ph type="ctrTitle"/>
          </p:nvPr>
        </p:nvSpPr>
        <p:spPr>
          <a:xfrm>
            <a:off x="1317600" y="1117425"/>
            <a:ext cx="6508800" cy="19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accent2"/>
                </a:solidFill>
              </a:rPr>
              <a:t>PRAKTIKUM </a:t>
            </a:r>
            <a:r>
              <a:rPr lang="en" sz="7000"/>
              <a:t> </a:t>
            </a:r>
            <a:r>
              <a:rPr lang="en" sz="4300"/>
              <a:t>ORGANISASI DAN ARSITEKTUR KOMPUTER</a:t>
            </a:r>
            <a:endParaRPr sz="4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p3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Arsitektur &amp; Organisasi Komputer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3038" name="Google Shape;3038;p39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Arsitektur Komputer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mempelajari atribut‑atribut sistem komputer yang terkait dengan seorang programmer. contoh: set instruksi, aritmatika yang digunakan, teknik pengalamatan, mekanisme I/0.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Organisasi Komputer 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mempelajari bagian yang terkait dengan unit‑unit operasional komputer dan hubungan antara komponen sistem komputer. contoh: sinyal kontrol, interface, teknologi memori.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39" name="Google Shape;3039;p39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3040" name="Google Shape;3040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40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40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Alat-Alat Praktikum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52" name="Google Shape;3052;p40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053" name="Google Shape;3053;p40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054" name="Google Shape;3054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Google Shape;3060;p40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061" name="Google Shape;3061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6" name="Google Shape;3066;p40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067" name="Google Shape;3067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68" name="Google Shape;3068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8" name="Google Shape;3078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79" name="Google Shape;3079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9" name="Google Shape;3089;p40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090" name="Google Shape;3090;p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4" name="Google Shape;3104;p40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105" name="Google Shape;3105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1" name="Google Shape;3111;p40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112" name="Google Shape;3112;p4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40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119" name="Google Shape;3119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4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Alat-Alat Praktikum</a:t>
            </a:r>
            <a:endParaRPr sz="2800">
              <a:solidFill>
                <a:schemeClr val="accent2"/>
              </a:solidFill>
            </a:endParaRPr>
          </a:p>
        </p:txBody>
      </p:sp>
      <p:grpSp>
        <p:nvGrpSpPr>
          <p:cNvPr id="3129" name="Google Shape;3129;p41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3130" name="Google Shape;3130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6" name="Google Shape;31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00" y="1394488"/>
            <a:ext cx="2101050" cy="1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Google Shape;31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050" y="1425475"/>
            <a:ext cx="2359775" cy="10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125" y="1307888"/>
            <a:ext cx="1559150" cy="1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875" y="2928650"/>
            <a:ext cx="1559150" cy="15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75" y="2884123"/>
            <a:ext cx="1608701" cy="16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1700" y="2879075"/>
            <a:ext cx="1719100" cy="17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9525" y="2779925"/>
            <a:ext cx="1917400" cy="19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42"/>
          <p:cNvSpPr txBox="1"/>
          <p:nvPr>
            <p:ph type="title"/>
          </p:nvPr>
        </p:nvSpPr>
        <p:spPr>
          <a:xfrm>
            <a:off x="713100" y="280025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Alat-Alat Praktikum</a:t>
            </a:r>
            <a:endParaRPr sz="2800">
              <a:solidFill>
                <a:schemeClr val="accent2"/>
              </a:solidFill>
            </a:endParaRPr>
          </a:p>
        </p:txBody>
      </p:sp>
      <p:grpSp>
        <p:nvGrpSpPr>
          <p:cNvPr id="3148" name="Google Shape;3148;p42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3149" name="Google Shape;3149;p4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5" name="Google Shape;3155;p42"/>
          <p:cNvSpPr txBox="1"/>
          <p:nvPr>
            <p:ph idx="1" type="body"/>
          </p:nvPr>
        </p:nvSpPr>
        <p:spPr>
          <a:xfrm>
            <a:off x="713100" y="86355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Resistor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Merupakan komponen elektronik yang berfungsi mengatur tegangan listrik dan arus listrik.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Lampu LED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Dalam ini, lampu digunakan untuk indikator suatu rangkaian. Nyala/Tidak.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Jumper/Kabel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Kabel jumper adalah kabel elektrik yang memiliki pin konektor di setiap ujungnya untuk menghubungkan dua komponen yang melibatkan Arduino tanpa memerlukan solder.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Capit Buaya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Penghubung dari kabel jumper ke sumber listrik.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Protoboard/Breadboard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Papan protoboard adalah papan plastik yang berisi terminal terminal dan jalur jalur kawat yang membentuk garis horisontal dan vertikal. Terdiri dari lubang lubang untuk koneksi kaki kaki komponen elektronika.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Integrated Circuit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Komponen elektronik aktif dimana didalamnya terdapat gabungan ribuan hingga jutaan transistor, resistor, kapasitor dan diode yang dikemas dalam bentuk chip yang kecil.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43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Praktikum daring gimana?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61" name="Google Shape;3161;p43"/>
          <p:cNvSpPr txBox="1"/>
          <p:nvPr>
            <p:ph idx="1" type="subTitle"/>
          </p:nvPr>
        </p:nvSpPr>
        <p:spPr>
          <a:xfrm>
            <a:off x="4433200" y="29406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Tenang ada simulator online!</a:t>
            </a:r>
            <a:endParaRPr sz="1900"/>
          </a:p>
        </p:txBody>
      </p:sp>
      <p:grpSp>
        <p:nvGrpSpPr>
          <p:cNvPr id="3162" name="Google Shape;3162;p43"/>
          <p:cNvGrpSpPr/>
          <p:nvPr/>
        </p:nvGrpSpPr>
        <p:grpSpPr>
          <a:xfrm>
            <a:off x="1130523" y="1463672"/>
            <a:ext cx="2911754" cy="2399034"/>
            <a:chOff x="1197023" y="1520687"/>
            <a:chExt cx="3150227" cy="2595515"/>
          </a:xfrm>
        </p:grpSpPr>
        <p:sp>
          <p:nvSpPr>
            <p:cNvPr id="3163" name="Google Shape;3163;p43"/>
            <p:cNvSpPr/>
            <p:nvPr/>
          </p:nvSpPr>
          <p:spPr>
            <a:xfrm>
              <a:off x="2395534" y="3572052"/>
              <a:ext cx="753905" cy="429087"/>
            </a:xfrm>
            <a:custGeom>
              <a:rect b="b" l="l" r="r" t="t"/>
              <a:pathLst>
                <a:path extrusionOk="0" h="17416" w="29834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3"/>
            <p:cNvSpPr/>
            <p:nvPr/>
          </p:nvSpPr>
          <p:spPr>
            <a:xfrm>
              <a:off x="2133633" y="4054309"/>
              <a:ext cx="1277045" cy="61893"/>
            </a:xfrm>
            <a:custGeom>
              <a:rect b="b" l="l" r="r" t="t"/>
              <a:pathLst>
                <a:path extrusionOk="0" h="1256" w="50536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3"/>
            <p:cNvSpPr/>
            <p:nvPr/>
          </p:nvSpPr>
          <p:spPr>
            <a:xfrm>
              <a:off x="2133641" y="3992441"/>
              <a:ext cx="1277045" cy="61889"/>
            </a:xfrm>
            <a:custGeom>
              <a:rect b="b" l="l" r="r" t="t"/>
              <a:pathLst>
                <a:path extrusionOk="0" h="2512" w="50536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3"/>
            <p:cNvSpPr/>
            <p:nvPr/>
          </p:nvSpPr>
          <p:spPr>
            <a:xfrm>
              <a:off x="1197023" y="3342369"/>
              <a:ext cx="3150226" cy="275028"/>
            </a:xfrm>
            <a:custGeom>
              <a:rect b="b" l="l" r="r" t="t"/>
              <a:pathLst>
                <a:path extrusionOk="0" h="11163" w="116524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3"/>
            <p:cNvSpPr/>
            <p:nvPr/>
          </p:nvSpPr>
          <p:spPr>
            <a:xfrm>
              <a:off x="1197023" y="1520687"/>
              <a:ext cx="3150226" cy="1830324"/>
            </a:xfrm>
            <a:custGeom>
              <a:rect b="b" l="l" r="r" t="t"/>
              <a:pathLst>
                <a:path extrusionOk="0" h="65258" w="116524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3"/>
            <p:cNvSpPr/>
            <p:nvPr/>
          </p:nvSpPr>
          <p:spPr>
            <a:xfrm>
              <a:off x="2715111" y="3421323"/>
              <a:ext cx="114802" cy="112495"/>
            </a:xfrm>
            <a:custGeom>
              <a:rect b="b" l="l" r="r" t="t"/>
              <a:pathLst>
                <a:path extrusionOk="0" h="4566" w="4543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9" name="Google Shape;3169;p43"/>
          <p:cNvGrpSpPr/>
          <p:nvPr/>
        </p:nvGrpSpPr>
        <p:grpSpPr>
          <a:xfrm>
            <a:off x="1812692" y="4302083"/>
            <a:ext cx="1105976" cy="133969"/>
            <a:chOff x="8183182" y="663852"/>
            <a:chExt cx="1475028" cy="178673"/>
          </a:xfrm>
        </p:grpSpPr>
        <p:grpSp>
          <p:nvGrpSpPr>
            <p:cNvPr id="3170" name="Google Shape;3170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1" name="Google Shape;3171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1" name="Google Shape;3181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2" name="Google Shape;3182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2" name="Google Shape;3192;p43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3193" name="Google Shape;3193;p4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4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3200" name="Google Shape;3200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01" name="Google Shape;3201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1" name="Google Shape;3211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12" name="Google Shape;3212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22" name="Google Shape;3222;p43"/>
          <p:cNvPicPr preferRelativeResize="0"/>
          <p:nvPr/>
        </p:nvPicPr>
        <p:blipFill rotWithShape="1">
          <a:blip r:embed="rId3">
            <a:alphaModFix/>
          </a:blip>
          <a:srcRect b="34213" l="13546" r="12225" t="2893"/>
          <a:stretch/>
        </p:blipFill>
        <p:spPr>
          <a:xfrm>
            <a:off x="1214075" y="1561650"/>
            <a:ext cx="2744752" cy="17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44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44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Tinkercad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29" name="Google Shape;3229;p44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230" name="Google Shape;3230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231" name="Google Shape;3231;p4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7" name="Google Shape;3237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238" name="Google Shape;3238;p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3" name="Google Shape;3243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244" name="Google Shape;3244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45" name="Google Shape;3245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5" name="Google Shape;3255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56" name="Google Shape;3256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66" name="Google Shape;3266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267" name="Google Shape;3267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1" name="Google Shape;3281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82" name="Google Shape;3282;p4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89" name="Google Shape;3289;p4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5" name="Google Shape;3295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96" name="Google Shape;3296;p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45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TINKERCAD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06" name="Google Shape;3306;p45"/>
          <p:cNvSpPr txBox="1"/>
          <p:nvPr>
            <p:ph idx="1" type="subTitle"/>
          </p:nvPr>
        </p:nvSpPr>
        <p:spPr>
          <a:xfrm>
            <a:off x="713100" y="2366050"/>
            <a:ext cx="39345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Tinkercad merupakan sebuah platform yang merupakan web penyedia sarana belajar secara online terkait desain 3d, rangkaian elektronika dan codeblock.</a:t>
            </a:r>
            <a:endParaRPr/>
          </a:p>
        </p:txBody>
      </p:sp>
      <p:sp>
        <p:nvSpPr>
          <p:cNvPr id="3307" name="Google Shape;3307;p45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45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9" name="Google Shape;3309;p45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3310" name="Google Shape;3310;p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45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3316" name="Google Shape;3316;p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2" name="Google Shape;3322;p45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3323" name="Google Shape;3323;p4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24" name="Google Shape;3324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4" name="Google Shape;3334;p4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35" name="Google Shape;3335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45" name="Google Shape;3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95" y="1023875"/>
            <a:ext cx="3101725" cy="3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46"/>
          <p:cNvSpPr txBox="1"/>
          <p:nvPr>
            <p:ph type="title"/>
          </p:nvPr>
        </p:nvSpPr>
        <p:spPr>
          <a:xfrm>
            <a:off x="2399850" y="3892675"/>
            <a:ext cx="43443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Kunjungi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tinkercad.com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3351" name="Google Shape;3351;p46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3352" name="Google Shape;3352;p4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6" name="Google Shape;3366;p46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3367" name="Google Shape;3367;p4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2" name="Google Shape;3372;p46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3373" name="Google Shape;3373;p4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74" name="Google Shape;3374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4" name="Google Shape;3384;p4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85" name="Google Shape;3385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95" name="Google Shape;3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25" y="473773"/>
            <a:ext cx="7446024" cy="31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47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47"/>
          <p:cNvSpPr txBox="1"/>
          <p:nvPr>
            <p:ph type="title"/>
          </p:nvPr>
        </p:nvSpPr>
        <p:spPr>
          <a:xfrm>
            <a:off x="347875" y="1505550"/>
            <a:ext cx="2892300" cy="21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Klik JOIN NOW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personal account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Sign up with Email atau        </a:t>
            </a:r>
            <a:br>
              <a:rPr lang="en" sz="1400"/>
            </a:br>
            <a:r>
              <a:rPr lang="en" sz="1400"/>
              <a:t>Sign in with Google / Apple</a:t>
            </a:r>
            <a:endParaRPr sz="1400"/>
          </a:p>
        </p:txBody>
      </p:sp>
      <p:grpSp>
        <p:nvGrpSpPr>
          <p:cNvPr id="3402" name="Google Shape;3402;p4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3403" name="Google Shape;3403;p4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7" name="Google Shape;3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374" y="548625"/>
            <a:ext cx="5572749" cy="41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48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3" name="Google Shape;3423;p48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3424" name="Google Shape;3424;p4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8" name="Google Shape;3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75" y="469550"/>
            <a:ext cx="5311765" cy="38000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9" name="Google Shape;3439;p48"/>
          <p:cNvSpPr txBox="1"/>
          <p:nvPr>
            <p:ph type="title"/>
          </p:nvPr>
        </p:nvSpPr>
        <p:spPr>
          <a:xfrm>
            <a:off x="347875" y="1505550"/>
            <a:ext cx="2892300" cy="21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Pilih yang “Circuits”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new Circuit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1"/>
          <p:cNvSpPr/>
          <p:nvPr/>
        </p:nvSpPr>
        <p:spPr>
          <a:xfrm>
            <a:off x="4737525" y="3781455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1"/>
          <p:cNvSpPr/>
          <p:nvPr/>
        </p:nvSpPr>
        <p:spPr>
          <a:xfrm>
            <a:off x="2058825" y="3781455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1"/>
          <p:cNvSpPr/>
          <p:nvPr/>
        </p:nvSpPr>
        <p:spPr>
          <a:xfrm>
            <a:off x="4737525" y="2146069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1"/>
          <p:cNvSpPr/>
          <p:nvPr/>
        </p:nvSpPr>
        <p:spPr>
          <a:xfrm>
            <a:off x="2058825" y="2146069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3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Pertemuan 1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723" name="Google Shape;2723;p31"/>
          <p:cNvSpPr txBox="1"/>
          <p:nvPr>
            <p:ph idx="2" type="title"/>
          </p:nvPr>
        </p:nvSpPr>
        <p:spPr>
          <a:xfrm>
            <a:off x="2122275" y="2208918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Perkenalan</a:t>
            </a:r>
            <a:endParaRPr/>
          </a:p>
        </p:txBody>
      </p:sp>
      <p:sp>
        <p:nvSpPr>
          <p:cNvPr id="2724" name="Google Shape;2724;p31"/>
          <p:cNvSpPr txBox="1"/>
          <p:nvPr>
            <p:ph idx="3" type="title"/>
          </p:nvPr>
        </p:nvSpPr>
        <p:spPr>
          <a:xfrm>
            <a:off x="2122275" y="15717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5" name="Google Shape;2725;p31"/>
          <p:cNvSpPr txBox="1"/>
          <p:nvPr>
            <p:ph idx="4" type="title"/>
          </p:nvPr>
        </p:nvSpPr>
        <p:spPr>
          <a:xfrm>
            <a:off x="4737525" y="2208913"/>
            <a:ext cx="23604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Pengertian Orakom</a:t>
            </a:r>
            <a:endParaRPr/>
          </a:p>
        </p:txBody>
      </p:sp>
      <p:sp>
        <p:nvSpPr>
          <p:cNvPr id="2726" name="Google Shape;2726;p31"/>
          <p:cNvSpPr txBox="1"/>
          <p:nvPr>
            <p:ph idx="6" type="title"/>
          </p:nvPr>
        </p:nvSpPr>
        <p:spPr>
          <a:xfrm>
            <a:off x="4816875" y="15717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7" name="Google Shape;2727;p31"/>
          <p:cNvSpPr txBox="1"/>
          <p:nvPr>
            <p:ph idx="13" type="title"/>
          </p:nvPr>
        </p:nvSpPr>
        <p:spPr>
          <a:xfrm>
            <a:off x="2046075" y="3844313"/>
            <a:ext cx="23604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Alat-Alat Praktikum</a:t>
            </a:r>
            <a:endParaRPr/>
          </a:p>
        </p:txBody>
      </p:sp>
      <p:sp>
        <p:nvSpPr>
          <p:cNvPr id="2728" name="Google Shape;2728;p31"/>
          <p:cNvSpPr txBox="1"/>
          <p:nvPr>
            <p:ph idx="15" type="title"/>
          </p:nvPr>
        </p:nvSpPr>
        <p:spPr>
          <a:xfrm>
            <a:off x="2122275" y="320710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29" name="Google Shape;2729;p31"/>
          <p:cNvSpPr txBox="1"/>
          <p:nvPr>
            <p:ph idx="16" type="title"/>
          </p:nvPr>
        </p:nvSpPr>
        <p:spPr>
          <a:xfrm>
            <a:off x="4816875" y="3844308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Tinkercad</a:t>
            </a:r>
            <a:endParaRPr/>
          </a:p>
        </p:txBody>
      </p:sp>
      <p:sp>
        <p:nvSpPr>
          <p:cNvPr id="2730" name="Google Shape;2730;p31"/>
          <p:cNvSpPr txBox="1"/>
          <p:nvPr>
            <p:ph idx="18" type="title"/>
          </p:nvPr>
        </p:nvSpPr>
        <p:spPr>
          <a:xfrm>
            <a:off x="4816875" y="320710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731" name="Google Shape;2731;p31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32" name="Google Shape;2732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49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5" name="Google Shape;3445;p49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3446" name="Google Shape;3446;p4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60" name="Google Shape;3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63" y="510300"/>
            <a:ext cx="6933676" cy="3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1" name="Google Shape;3461;p49"/>
          <p:cNvSpPr txBox="1"/>
          <p:nvPr>
            <p:ph type="title"/>
          </p:nvPr>
        </p:nvSpPr>
        <p:spPr>
          <a:xfrm>
            <a:off x="1944900" y="3990875"/>
            <a:ext cx="5254200" cy="5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Contoh bentuk rangkaian yang sudah jadi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50"/>
          <p:cNvSpPr/>
          <p:nvPr/>
        </p:nvSpPr>
        <p:spPr>
          <a:xfrm>
            <a:off x="1714650" y="3024975"/>
            <a:ext cx="57147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50"/>
          <p:cNvSpPr txBox="1"/>
          <p:nvPr>
            <p:ph type="title"/>
          </p:nvPr>
        </p:nvSpPr>
        <p:spPr>
          <a:xfrm>
            <a:off x="713100" y="1650862"/>
            <a:ext cx="7717800" cy="16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Ada Pertanyaan?</a:t>
            </a:r>
            <a:endParaRPr sz="4800"/>
          </a:p>
        </p:txBody>
      </p:sp>
      <p:grpSp>
        <p:nvGrpSpPr>
          <p:cNvPr id="3468" name="Google Shape;3468;p50"/>
          <p:cNvGrpSpPr/>
          <p:nvPr/>
        </p:nvGrpSpPr>
        <p:grpSpPr>
          <a:xfrm rot="10800000">
            <a:off x="2282077" y="3981653"/>
            <a:ext cx="883262" cy="242091"/>
            <a:chOff x="2300350" y="2601250"/>
            <a:chExt cx="2275275" cy="623625"/>
          </a:xfrm>
        </p:grpSpPr>
        <p:sp>
          <p:nvSpPr>
            <p:cNvPr id="3469" name="Google Shape;3469;p5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51"/>
          <p:cNvSpPr txBox="1"/>
          <p:nvPr>
            <p:ph type="title"/>
          </p:nvPr>
        </p:nvSpPr>
        <p:spPr>
          <a:xfrm>
            <a:off x="2333025" y="1189150"/>
            <a:ext cx="4472700" cy="18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Kasih!</a:t>
            </a:r>
            <a:endParaRPr/>
          </a:p>
        </p:txBody>
      </p:sp>
      <p:grpSp>
        <p:nvGrpSpPr>
          <p:cNvPr id="3480" name="Google Shape;3480;p51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3481" name="Google Shape;3481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7" name="Google Shape;3487;p51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3488" name="Google Shape;3488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3" name="Google Shape;3493;p51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3494" name="Google Shape;3494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0" name="Google Shape;3500;p51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3501" name="Google Shape;3501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32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32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Perkenalan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3" name="Google Shape;2743;p32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44" name="Google Shape;2744;p32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2745" name="Google Shape;2745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1" name="Google Shape;2751;p32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2752" name="Google Shape;2752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p32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2758" name="Google Shape;2758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59" name="Google Shape;2759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9" name="Google Shape;2769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70" name="Google Shape;2770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0" name="Google Shape;2780;p32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2781" name="Google Shape;278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5" name="Google Shape;2795;p32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2796" name="Google Shape;2796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2" name="Google Shape;2802;p32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2803" name="Google Shape;2803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9" name="Google Shape;2809;p32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2810" name="Google Shape;2810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9" name="Google Shape;2819;p33"/>
          <p:cNvPicPr preferRelativeResize="0"/>
          <p:nvPr/>
        </p:nvPicPr>
        <p:blipFill rotWithShape="1">
          <a:blip r:embed="rId3">
            <a:alphaModFix/>
          </a:blip>
          <a:srcRect b="0" l="9036" r="9036" t="0"/>
          <a:stretch/>
        </p:blipFill>
        <p:spPr>
          <a:xfrm>
            <a:off x="1421250" y="1226550"/>
            <a:ext cx="960001" cy="119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Asisten Praktikum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821" name="Google Shape;2821;p33"/>
          <p:cNvSpPr txBox="1"/>
          <p:nvPr>
            <p:ph idx="1" type="subTitle"/>
          </p:nvPr>
        </p:nvSpPr>
        <p:spPr>
          <a:xfrm>
            <a:off x="2123850" y="4218029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Fahrio Ghanial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140810190005</a:t>
            </a:r>
            <a:endParaRPr/>
          </a:p>
        </p:txBody>
      </p:sp>
      <p:sp>
        <p:nvSpPr>
          <p:cNvPr id="2822" name="Google Shape;2822;p33"/>
          <p:cNvSpPr txBox="1"/>
          <p:nvPr>
            <p:ph idx="5" type="subTitle"/>
          </p:nvPr>
        </p:nvSpPr>
        <p:spPr>
          <a:xfrm>
            <a:off x="4818450" y="4218029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Aghniya Abdurrahman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140810190025</a:t>
            </a:r>
            <a:endParaRPr/>
          </a:p>
        </p:txBody>
      </p:sp>
      <p:sp>
        <p:nvSpPr>
          <p:cNvPr id="2823" name="Google Shape;2823;p33"/>
          <p:cNvSpPr txBox="1"/>
          <p:nvPr>
            <p:ph idx="14" type="subTitle"/>
          </p:nvPr>
        </p:nvSpPr>
        <p:spPr>
          <a:xfrm>
            <a:off x="784500" y="242259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Faiq Muhammad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140810200011</a:t>
            </a:r>
            <a:endParaRPr/>
          </a:p>
        </p:txBody>
      </p:sp>
      <p:sp>
        <p:nvSpPr>
          <p:cNvPr id="2824" name="Google Shape;2824;p33"/>
          <p:cNvSpPr txBox="1"/>
          <p:nvPr>
            <p:ph idx="17" type="subTitle"/>
          </p:nvPr>
        </p:nvSpPr>
        <p:spPr>
          <a:xfrm>
            <a:off x="6229200" y="2424419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Rafiansyah Rasyid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140810200049</a:t>
            </a:r>
            <a:endParaRPr/>
          </a:p>
        </p:txBody>
      </p:sp>
      <p:sp>
        <p:nvSpPr>
          <p:cNvPr id="2825" name="Google Shape;2825;p33"/>
          <p:cNvSpPr txBox="1"/>
          <p:nvPr>
            <p:ph idx="20" type="subTitle"/>
          </p:nvPr>
        </p:nvSpPr>
        <p:spPr>
          <a:xfrm>
            <a:off x="3471150" y="2424419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Irfan Kamal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140810200032</a:t>
            </a:r>
            <a:endParaRPr/>
          </a:p>
        </p:txBody>
      </p:sp>
      <p:grpSp>
        <p:nvGrpSpPr>
          <p:cNvPr id="2826" name="Google Shape;2826;p33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827" name="Google Shape;2827;p3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2" name="Google Shape;2832;p33"/>
          <p:cNvPicPr preferRelativeResize="0"/>
          <p:nvPr/>
        </p:nvPicPr>
        <p:blipFill rotWithShape="1">
          <a:blip r:embed="rId4">
            <a:alphaModFix/>
          </a:blip>
          <a:srcRect b="39540" l="36184" r="29172" t="38940"/>
          <a:stretch/>
        </p:blipFill>
        <p:spPr>
          <a:xfrm>
            <a:off x="2760600" y="3025500"/>
            <a:ext cx="960000" cy="1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33"/>
          <p:cNvPicPr preferRelativeResize="0"/>
          <p:nvPr/>
        </p:nvPicPr>
        <p:blipFill rotWithShape="1">
          <a:blip r:embed="rId5">
            <a:alphaModFix/>
          </a:blip>
          <a:srcRect b="6425" l="16386" r="20101" t="9143"/>
          <a:stretch/>
        </p:blipFill>
        <p:spPr>
          <a:xfrm>
            <a:off x="5421575" y="3025500"/>
            <a:ext cx="995451" cy="1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3"/>
          <p:cNvPicPr preferRelativeResize="0"/>
          <p:nvPr/>
        </p:nvPicPr>
        <p:blipFill rotWithShape="1">
          <a:blip r:embed="rId6">
            <a:alphaModFix/>
          </a:blip>
          <a:srcRect b="0" l="9748" r="9748" t="0"/>
          <a:stretch/>
        </p:blipFill>
        <p:spPr>
          <a:xfrm>
            <a:off x="4092000" y="1228375"/>
            <a:ext cx="960000" cy="11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33"/>
          <p:cNvPicPr preferRelativeResize="0"/>
          <p:nvPr/>
        </p:nvPicPr>
        <p:blipFill rotWithShape="1">
          <a:blip r:embed="rId7">
            <a:alphaModFix/>
          </a:blip>
          <a:srcRect b="0" l="9748" r="9748" t="0"/>
          <a:stretch/>
        </p:blipFill>
        <p:spPr>
          <a:xfrm>
            <a:off x="6850050" y="1228375"/>
            <a:ext cx="960000" cy="1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4"/>
          <p:cNvSpPr/>
          <p:nvPr/>
        </p:nvSpPr>
        <p:spPr>
          <a:xfrm>
            <a:off x="1852650" y="1681949"/>
            <a:ext cx="2424600" cy="2802000"/>
          </a:xfrm>
          <a:prstGeom prst="roundRect">
            <a:avLst>
              <a:gd fmla="val 18419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34"/>
          <p:cNvSpPr/>
          <p:nvPr/>
        </p:nvSpPr>
        <p:spPr>
          <a:xfrm>
            <a:off x="4886075" y="1681948"/>
            <a:ext cx="2424600" cy="2802000"/>
          </a:xfrm>
          <a:prstGeom prst="roundRect">
            <a:avLst>
              <a:gd fmla="val 1728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3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Jadwal Praktikum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3" name="Google Shape;2843;p34"/>
          <p:cNvSpPr/>
          <p:nvPr/>
        </p:nvSpPr>
        <p:spPr>
          <a:xfrm>
            <a:off x="2044656" y="3888224"/>
            <a:ext cx="20406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Kelas A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44" name="Google Shape;2844;p34"/>
          <p:cNvSpPr txBox="1"/>
          <p:nvPr/>
        </p:nvSpPr>
        <p:spPr>
          <a:xfrm>
            <a:off x="1948206" y="2626574"/>
            <a:ext cx="22335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15.00 - 17.00</a:t>
            </a:r>
            <a:endParaRPr sz="24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45" name="Google Shape;2845;p34"/>
          <p:cNvSpPr txBox="1"/>
          <p:nvPr/>
        </p:nvSpPr>
        <p:spPr>
          <a:xfrm>
            <a:off x="1948206" y="1878375"/>
            <a:ext cx="2233500" cy="652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8FFFFF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Rabu</a:t>
            </a:r>
            <a:endParaRPr b="1" sz="3500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46" name="Google Shape;2846;p34"/>
          <p:cNvSpPr/>
          <p:nvPr/>
        </p:nvSpPr>
        <p:spPr>
          <a:xfrm>
            <a:off x="5076929" y="3887624"/>
            <a:ext cx="20406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Kelas B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847" name="Google Shape;2847;p34"/>
          <p:cNvSpPr txBox="1"/>
          <p:nvPr/>
        </p:nvSpPr>
        <p:spPr>
          <a:xfrm>
            <a:off x="4980479" y="1877775"/>
            <a:ext cx="2233500" cy="652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8FFFFF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Rabu</a:t>
            </a:r>
            <a:endParaRPr b="1" sz="3500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848" name="Google Shape;2848;p34"/>
          <p:cNvGrpSpPr/>
          <p:nvPr/>
        </p:nvGrpSpPr>
        <p:grpSpPr>
          <a:xfrm rot="10800000">
            <a:off x="1852639" y="1112103"/>
            <a:ext cx="883262" cy="242091"/>
            <a:chOff x="2300350" y="2601250"/>
            <a:chExt cx="2275275" cy="623625"/>
          </a:xfrm>
        </p:grpSpPr>
        <p:sp>
          <p:nvSpPr>
            <p:cNvPr id="2849" name="Google Shape;2849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5" name="Google Shape;2855;p34"/>
          <p:cNvGrpSpPr/>
          <p:nvPr/>
        </p:nvGrpSpPr>
        <p:grpSpPr>
          <a:xfrm rot="5400000">
            <a:off x="7537775" y="549200"/>
            <a:ext cx="98902" cy="553090"/>
            <a:chOff x="4898850" y="4820550"/>
            <a:chExt cx="98902" cy="553090"/>
          </a:xfrm>
        </p:grpSpPr>
        <p:sp>
          <p:nvSpPr>
            <p:cNvPr id="2856" name="Google Shape;2856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1" name="Google Shape;2861;p34"/>
          <p:cNvSpPr txBox="1"/>
          <p:nvPr/>
        </p:nvSpPr>
        <p:spPr>
          <a:xfrm>
            <a:off x="4980481" y="2552999"/>
            <a:ext cx="22335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15.00 - 17.00</a:t>
            </a:r>
            <a:endParaRPr sz="24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6" name="Google Shape;2866;p35"/>
          <p:cNvPicPr preferRelativeResize="0"/>
          <p:nvPr/>
        </p:nvPicPr>
        <p:blipFill rotWithShape="1">
          <a:blip r:embed="rId3">
            <a:alphaModFix/>
          </a:blip>
          <a:srcRect b="0" l="17128" r="17121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2867" name="Google Shape;2867;p35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Peraturan Praktikum</a:t>
            </a:r>
            <a:endParaRPr/>
          </a:p>
        </p:txBody>
      </p:sp>
      <p:sp>
        <p:nvSpPr>
          <p:cNvPr id="2868" name="Google Shape;2868;p35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Mengisi presensi di Discord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Mengikuti praktikum dengan baik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Mengerjakan tugas dengan baik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Pertanyaan diluar jam praktikum dapat ditanyakan di Discord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Setiap akhir pertemuan praktikan diharapkan menyalakan kamera untuk dokumentasi.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35"/>
          <p:cNvSpPr/>
          <p:nvPr/>
        </p:nvSpPr>
        <p:spPr>
          <a:xfrm>
            <a:off x="3246095" y="4391554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0" name="Google Shape;2870;p35"/>
          <p:cNvGrpSpPr/>
          <p:nvPr/>
        </p:nvGrpSpPr>
        <p:grpSpPr>
          <a:xfrm rot="-5400000">
            <a:off x="7445689" y="3626907"/>
            <a:ext cx="883262" cy="242091"/>
            <a:chOff x="2300350" y="2601250"/>
            <a:chExt cx="2275275" cy="623625"/>
          </a:xfrm>
        </p:grpSpPr>
        <p:sp>
          <p:nvSpPr>
            <p:cNvPr id="2871" name="Google Shape;2871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7" name="Google Shape;2877;p35"/>
          <p:cNvGrpSpPr/>
          <p:nvPr/>
        </p:nvGrpSpPr>
        <p:grpSpPr>
          <a:xfrm>
            <a:off x="4789594" y="914919"/>
            <a:ext cx="1105976" cy="133969"/>
            <a:chOff x="8183182" y="663852"/>
            <a:chExt cx="1475028" cy="178673"/>
          </a:xfrm>
        </p:grpSpPr>
        <p:grpSp>
          <p:nvGrpSpPr>
            <p:cNvPr id="2878" name="Google Shape;2878;p3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79" name="Google Shape;2879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9" name="Google Shape;2889;p3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90" name="Google Shape;2890;p3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0" name="Google Shape;2900;p35"/>
          <p:cNvGrpSpPr/>
          <p:nvPr/>
        </p:nvGrpSpPr>
        <p:grpSpPr>
          <a:xfrm rot="5400000">
            <a:off x="5285275" y="3708175"/>
            <a:ext cx="98902" cy="553090"/>
            <a:chOff x="4898850" y="4820550"/>
            <a:chExt cx="98902" cy="553090"/>
          </a:xfrm>
        </p:grpSpPr>
        <p:sp>
          <p:nvSpPr>
            <p:cNvPr id="2901" name="Google Shape;2901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36"/>
          <p:cNvSpPr/>
          <p:nvPr/>
        </p:nvSpPr>
        <p:spPr>
          <a:xfrm>
            <a:off x="5117875" y="27640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36"/>
          <p:cNvSpPr/>
          <p:nvPr/>
        </p:nvSpPr>
        <p:spPr>
          <a:xfrm>
            <a:off x="1671300" y="27640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Praktikum</a:t>
            </a:r>
            <a:endParaRPr/>
          </a:p>
        </p:txBody>
      </p:sp>
      <p:sp>
        <p:nvSpPr>
          <p:cNvPr id="2913" name="Google Shape;2913;p36"/>
          <p:cNvSpPr txBox="1"/>
          <p:nvPr>
            <p:ph idx="2" type="title"/>
          </p:nvPr>
        </p:nvSpPr>
        <p:spPr>
          <a:xfrm>
            <a:off x="1540500" y="28270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2914" name="Google Shape;2914;p36"/>
          <p:cNvSpPr txBox="1"/>
          <p:nvPr>
            <p:ph idx="1" type="subTitle"/>
          </p:nvPr>
        </p:nvSpPr>
        <p:spPr>
          <a:xfrm>
            <a:off x="1540500" y="32230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https://discord.gg/Y38YnNuD</a:t>
            </a:r>
            <a:r>
              <a:rPr lang="en"/>
              <a:t> </a:t>
            </a:r>
            <a:endParaRPr/>
          </a:p>
        </p:txBody>
      </p:sp>
      <p:sp>
        <p:nvSpPr>
          <p:cNvPr id="2915" name="Google Shape;2915;p36"/>
          <p:cNvSpPr txBox="1"/>
          <p:nvPr>
            <p:ph idx="3" type="title"/>
          </p:nvPr>
        </p:nvSpPr>
        <p:spPr>
          <a:xfrm>
            <a:off x="4987075" y="28270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Classroom</a:t>
            </a:r>
            <a:endParaRPr/>
          </a:p>
        </p:txBody>
      </p:sp>
      <p:sp>
        <p:nvSpPr>
          <p:cNvPr id="2916" name="Google Shape;2916;p36"/>
          <p:cNvSpPr txBox="1"/>
          <p:nvPr>
            <p:ph idx="4" type="subTitle"/>
          </p:nvPr>
        </p:nvSpPr>
        <p:spPr>
          <a:xfrm>
            <a:off x="4987075" y="32230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Kelas A: vus663t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Kelas B: wt7habx</a:t>
            </a:r>
            <a:endParaRPr/>
          </a:p>
        </p:txBody>
      </p:sp>
      <p:grpSp>
        <p:nvGrpSpPr>
          <p:cNvPr id="2917" name="Google Shape;2917;p36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2918" name="Google Shape;2918;p36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6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0" name="Google Shape;2920;p36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1" name="Google Shape;29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523" y="1634850"/>
            <a:ext cx="877950" cy="9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98" y="1690498"/>
            <a:ext cx="877952" cy="87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p3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425" y="1414650"/>
            <a:ext cx="3103217" cy="265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3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Persentase Penilaian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929" name="Google Shape;2929;p37"/>
          <p:cNvGrpSpPr/>
          <p:nvPr/>
        </p:nvGrpSpPr>
        <p:grpSpPr>
          <a:xfrm>
            <a:off x="713100" y="1543265"/>
            <a:ext cx="2130300" cy="969596"/>
            <a:chOff x="713100" y="1543265"/>
            <a:chExt cx="2130300" cy="969596"/>
          </a:xfrm>
        </p:grpSpPr>
        <p:sp>
          <p:nvSpPr>
            <p:cNvPr id="2930" name="Google Shape;2930;p37"/>
            <p:cNvSpPr txBox="1"/>
            <p:nvPr/>
          </p:nvSpPr>
          <p:spPr>
            <a:xfrm>
              <a:off x="1433509" y="1543265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>
                <a:srgbClr val="8FFFFF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35</a:t>
              </a: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%</a:t>
              </a:r>
              <a:endParaRPr b="1" sz="300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31" name="Google Shape;2931;p37"/>
            <p:cNvSpPr txBox="1"/>
            <p:nvPr/>
          </p:nvSpPr>
          <p:spPr>
            <a:xfrm>
              <a:off x="713100" y="2028061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UAS</a:t>
              </a:r>
              <a:endParaRPr sz="23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32" name="Google Shape;2932;p37"/>
          <p:cNvGrpSpPr/>
          <p:nvPr/>
        </p:nvGrpSpPr>
        <p:grpSpPr>
          <a:xfrm>
            <a:off x="713100" y="2973337"/>
            <a:ext cx="2130300" cy="969596"/>
            <a:chOff x="713100" y="2973337"/>
            <a:chExt cx="2130300" cy="969596"/>
          </a:xfrm>
        </p:grpSpPr>
        <p:sp>
          <p:nvSpPr>
            <p:cNvPr id="2933" name="Google Shape;2933;p37"/>
            <p:cNvSpPr txBox="1"/>
            <p:nvPr/>
          </p:nvSpPr>
          <p:spPr>
            <a:xfrm>
              <a:off x="1433509" y="2973337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>
                <a:srgbClr val="8FFFFF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30</a:t>
              </a: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%</a:t>
              </a:r>
              <a:endParaRPr b="1" sz="300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34" name="Google Shape;2934;p37"/>
            <p:cNvSpPr txBox="1"/>
            <p:nvPr/>
          </p:nvSpPr>
          <p:spPr>
            <a:xfrm>
              <a:off x="713100" y="3458133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UTS</a:t>
              </a:r>
              <a:endParaRPr sz="23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35" name="Google Shape;2935;p37"/>
          <p:cNvGrpSpPr/>
          <p:nvPr/>
        </p:nvGrpSpPr>
        <p:grpSpPr>
          <a:xfrm>
            <a:off x="6300625" y="1543265"/>
            <a:ext cx="2718600" cy="969435"/>
            <a:chOff x="6300625" y="1543265"/>
            <a:chExt cx="2718600" cy="969435"/>
          </a:xfrm>
        </p:grpSpPr>
        <p:sp>
          <p:nvSpPr>
            <p:cNvPr id="2936" name="Google Shape;2936;p37"/>
            <p:cNvSpPr txBox="1"/>
            <p:nvPr/>
          </p:nvSpPr>
          <p:spPr>
            <a:xfrm>
              <a:off x="6300625" y="1543265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>
                <a:srgbClr val="8FFFFF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35</a:t>
              </a:r>
              <a:r>
                <a:rPr b="1" lang="en" sz="30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%</a:t>
              </a:r>
              <a:endParaRPr b="1" sz="300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37" name="Google Shape;2937;p37"/>
            <p:cNvSpPr txBox="1"/>
            <p:nvPr/>
          </p:nvSpPr>
          <p:spPr>
            <a:xfrm>
              <a:off x="6300625" y="2153000"/>
              <a:ext cx="2718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TUGAS + LATIHAN</a:t>
              </a:r>
              <a:endParaRPr sz="23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938" name="Google Shape;2938;p37"/>
          <p:cNvSpPr/>
          <p:nvPr/>
        </p:nvSpPr>
        <p:spPr>
          <a:xfrm>
            <a:off x="40798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37"/>
          <p:cNvSpPr/>
          <p:nvPr/>
        </p:nvSpPr>
        <p:spPr>
          <a:xfrm>
            <a:off x="49126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37"/>
          <p:cNvSpPr/>
          <p:nvPr/>
        </p:nvSpPr>
        <p:spPr>
          <a:xfrm>
            <a:off x="40798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37"/>
          <p:cNvSpPr/>
          <p:nvPr/>
        </p:nvSpPr>
        <p:spPr>
          <a:xfrm>
            <a:off x="49126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2" name="Google Shape;2942;p37"/>
          <p:cNvCxnSpPr>
            <a:stCxn id="2930" idx="3"/>
            <a:endCxn id="2938" idx="2"/>
          </p:cNvCxnSpPr>
          <p:nvPr/>
        </p:nvCxnSpPr>
        <p:spPr>
          <a:xfrm>
            <a:off x="2843209" y="1785665"/>
            <a:ext cx="1236600" cy="4431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43" name="Google Shape;2943;p37"/>
          <p:cNvCxnSpPr>
            <a:stCxn id="2936" idx="1"/>
            <a:endCxn id="2939" idx="6"/>
          </p:cNvCxnSpPr>
          <p:nvPr/>
        </p:nvCxnSpPr>
        <p:spPr>
          <a:xfrm flipH="1">
            <a:off x="5064325" y="1785665"/>
            <a:ext cx="1236300" cy="4431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44" name="Google Shape;2944;p37"/>
          <p:cNvCxnSpPr>
            <a:stCxn id="2933" idx="3"/>
            <a:endCxn id="2940" idx="2"/>
          </p:cNvCxnSpPr>
          <p:nvPr/>
        </p:nvCxnSpPr>
        <p:spPr>
          <a:xfrm>
            <a:off x="2843209" y="3215737"/>
            <a:ext cx="1236600" cy="2397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945" name="Google Shape;2945;p37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46" name="Google Shape;2946;p37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8" name="Google Shape;2948;p37"/>
          <p:cNvGrpSpPr/>
          <p:nvPr/>
        </p:nvGrpSpPr>
        <p:grpSpPr>
          <a:xfrm rot="5400000">
            <a:off x="1486975" y="799800"/>
            <a:ext cx="98902" cy="553090"/>
            <a:chOff x="4898850" y="4820550"/>
            <a:chExt cx="98902" cy="553090"/>
          </a:xfrm>
        </p:grpSpPr>
        <p:sp>
          <p:nvSpPr>
            <p:cNvPr id="2949" name="Google Shape;2949;p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4" name="Google Shape;2954;p37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38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38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Pengertian Orakom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1" name="Google Shape;2961;p38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62" name="Google Shape;2962;p38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2963" name="Google Shape;2963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38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2970" name="Google Shape;2970;p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5" name="Google Shape;2975;p38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2976" name="Google Shape;2976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77" name="Google Shape;297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7" name="Google Shape;2987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88" name="Google Shape;2988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98" name="Google Shape;2998;p38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2999" name="Google Shape;2999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38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014" name="Google Shape;3014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0" name="Google Shape;3020;p38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021" name="Google Shape;3021;p3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7" name="Google Shape;3027;p38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028" name="Google Shape;3028;p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